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67" r:id="rId1"/>
  </p:sldMasterIdLst>
  <p:notesMasterIdLst>
    <p:notesMasterId r:id="rId13"/>
  </p:notesMasterIdLst>
  <p:sldIdLst>
    <p:sldId id="256" r:id="rId2"/>
    <p:sldId id="257" r:id="rId3"/>
    <p:sldId id="258" r:id="rId4"/>
    <p:sldId id="259" r:id="rId5"/>
    <p:sldId id="260" r:id="rId6"/>
    <p:sldId id="262" r:id="rId7"/>
    <p:sldId id="263" r:id="rId8"/>
    <p:sldId id="264" r:id="rId9"/>
    <p:sldId id="265" r:id="rId10"/>
    <p:sldId id="266" r:id="rId11"/>
    <p:sldId id="267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A5A3B2AD-CBB3-1E4D-BBD2-E2355B97136F}">
          <p14:sldIdLst>
            <p14:sldId id="256"/>
            <p14:sldId id="257"/>
            <p14:sldId id="258"/>
            <p14:sldId id="259"/>
            <p14:sldId id="260"/>
            <p14:sldId id="262"/>
            <p14:sldId id="263"/>
            <p14:sldId id="264"/>
            <p14:sldId id="265"/>
            <p14:sldId id="266"/>
          </p14:sldIdLst>
        </p14:section>
        <p14:section name="Backup Slides" id="{F553EFA6-3E76-CF44-A9C7-8F6B26E6CE27}">
          <p14:sldIdLst>
            <p14:sldId id="267"/>
          </p14:sldIdLst>
        </p14:section>
      </p14:section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420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08"/>
    <p:restoredTop sz="69313"/>
  </p:normalViewPr>
  <p:slideViewPr>
    <p:cSldViewPr snapToGrid="0" snapToObjects="1">
      <p:cViewPr>
        <p:scale>
          <a:sx n="53" d="100"/>
          <a:sy n="53" d="100"/>
        </p:scale>
        <p:origin x="1800" y="6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Book3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Postal Distance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6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Sheet1!$A$2:$A$3</c:f>
              <c:strCache>
                <c:ptCount val="2"/>
                <c:pt idx="0">
                  <c:v>Default Join</c:v>
                </c:pt>
                <c:pt idx="1">
                  <c:v>X-Prod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3580.8330000000001</c:v>
                </c:pt>
                <c:pt idx="1">
                  <c:v>74.152000000000001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38B9-7444-AA34-E0A51B3F7CBD}"/>
            </c:ext>
          </c:extLst>
        </c:ser>
        <c:dLbls>
          <c:showLegendKey val="0"/>
          <c:showVal val="1"/>
          <c:showCatName val="0"/>
          <c:showSerName val="0"/>
          <c:showPercent val="0"/>
          <c:showBubbleSize val="0"/>
        </c:dLbls>
        <c:gapWidth val="75"/>
        <c:axId val="441022320"/>
        <c:axId val="441022720"/>
      </c:barChart>
      <c:catAx>
        <c:axId val="44102232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41022720"/>
        <c:crosses val="autoZero"/>
        <c:auto val="1"/>
        <c:lblAlgn val="ctr"/>
        <c:lblOffset val="100"/>
        <c:noMultiLvlLbl val="0"/>
      </c:catAx>
      <c:valAx>
        <c:axId val="441022720"/>
        <c:scaling>
          <c:orientation val="minMax"/>
        </c:scaling>
        <c:delete val="0"/>
        <c:axPos val="l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Seconds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41022320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jpeg>
</file>

<file path=ppt/media/image2.tiff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7D88F72-0465-5243-9958-79685DCB0BC2}" type="datetimeFigureOut">
              <a:rPr lang="en-US" smtClean="0"/>
              <a:t>4/27/18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977BCF6-BA37-6542-9883-D64AA43544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703625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Cross-products don’t have keys, so the partitioning is broken and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77BCF6-BA37-6542-9883-D64AA4354428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352377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Synthetic join keys can be used to produce parallelism at the expense of writing extra data to the partitions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77BCF6-BA37-6542-9883-D64AA4354428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208616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77BCF6-BA37-6542-9883-D64AA4354428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504338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77BCF6-BA37-6542-9883-D64AA4354428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335382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77BCF6-BA37-6542-9883-D64AA4354428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497759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77BCF6-BA37-6542-9883-D64AA4354428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298611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77BCF6-BA37-6542-9883-D64AA4354428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678862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77BCF6-BA37-6542-9883-D64AA4354428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649438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0"/>
            <a:ext cx="12192000" cy="4572001"/>
          </a:xfrm>
          <a:prstGeom prst="rect">
            <a:avLst/>
          </a:prstGeom>
          <a:pattFill prst="lgConfetti">
            <a:fgClr>
              <a:schemeClr val="accent1">
                <a:lumMod val="75000"/>
              </a:schemeClr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800"/>
            </a:lvl4pPr>
            <a:lvl5pPr marL="1828800" indent="0" algn="ctr">
              <a:buNone/>
              <a:defRPr sz="1800"/>
            </a:lvl5pPr>
            <a:lvl6pPr marL="2286000" indent="0" algn="ctr">
              <a:buNone/>
              <a:defRPr sz="1800"/>
            </a:lvl6pPr>
            <a:lvl7pPr marL="2743200" indent="0" algn="ctr">
              <a:buNone/>
              <a:defRPr sz="1800"/>
            </a:lvl7pPr>
            <a:lvl8pPr marL="3200400" indent="0" algn="ctr">
              <a:buNone/>
              <a:defRPr sz="1800"/>
            </a:lvl8pPr>
            <a:lvl9pPr marL="3657600" indent="0" algn="ctr">
              <a:buNone/>
              <a:defRPr sz="18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algn="l">
              <a:defRPr/>
            </a:lvl1pPr>
          </a:lstStyle>
          <a:p>
            <a:fld id="{D53396A2-B62F-A847-9181-57DC24E00924}" type="datetimeFigureOut">
              <a:rPr lang="en-US" smtClean="0"/>
              <a:t>4/27/18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70ED0B-BBE9-954C-A9FA-F95FBBAE873C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1628316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3396A2-B62F-A847-9181-57DC24E00924}" type="datetimeFigureOut">
              <a:rPr lang="en-US" smtClean="0"/>
              <a:t>4/27/18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70ED0B-BBE9-954C-A9FA-F95FBBAE87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72748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762000"/>
            <a:ext cx="2628900" cy="5410200"/>
          </a:xfrm>
        </p:spPr>
        <p:txBody>
          <a:bodyPr vert="eaVert" lIns="45720" tIns="91440" rIns="45720" bIns="9144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90601" y="762000"/>
            <a:ext cx="7581900" cy="5410200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3396A2-B62F-A847-9181-57DC24E00924}" type="datetimeFigureOut">
              <a:rPr lang="en-US" smtClean="0"/>
              <a:t>4/27/18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70ED0B-BBE9-954C-A9FA-F95FBBAE873C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/>
          <p:cNvCxnSpPr/>
          <p:nvPr/>
        </p:nvCxnSpPr>
        <p:spPr>
          <a:xfrm rot="5400000" flipV="1">
            <a:off x="10058400" y="59263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922013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01104" y="752485"/>
            <a:ext cx="9720072" cy="830989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3396A2-B62F-A847-9181-57DC24E00924}" type="datetimeFigureOut">
              <a:rPr lang="en-US" smtClean="0"/>
              <a:t>4/27/18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70ED0B-BBE9-954C-A9FA-F95FBBAE873C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7CC7E0CE-F044-E34B-972D-E8808EA0F994}"/>
              </a:ext>
            </a:extLst>
          </p:cNvPr>
          <p:cNvSpPr txBox="1">
            <a:spLocks/>
          </p:cNvSpPr>
          <p:nvPr userDrawn="1"/>
        </p:nvSpPr>
        <p:spPr>
          <a:xfrm>
            <a:off x="6512312" y="1664146"/>
            <a:ext cx="3915936" cy="46051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algn="l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sz="5000" kern="1200" cap="all" spc="100" baseline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dirty="0"/>
          </a:p>
        </p:txBody>
      </p:sp>
      <p:sp>
        <p:nvSpPr>
          <p:cNvPr id="15" name="Content Placeholder 14">
            <a:extLst>
              <a:ext uri="{FF2B5EF4-FFF2-40B4-BE49-F238E27FC236}">
                <a16:creationId xmlns:a16="http://schemas.microsoft.com/office/drawing/2014/main" id="{450D8C1F-3877-E644-B2C2-6C78392E1323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5988205" y="766250"/>
            <a:ext cx="4532971" cy="817223"/>
          </a:xfrm>
        </p:spPr>
        <p:txBody>
          <a:bodyPr/>
          <a:lstStyle/>
          <a:p>
            <a:pPr lvl="0"/>
            <a:r>
              <a:rPr lang="en-US" dirty="0"/>
              <a:t>Placeholder</a:t>
            </a:r>
          </a:p>
        </p:txBody>
      </p:sp>
    </p:spTree>
    <p:extLst>
      <p:ext uri="{BB962C8B-B14F-4D97-AF65-F5344CB8AC3E}">
        <p14:creationId xmlns:p14="http://schemas.microsoft.com/office/powerpoint/2010/main" val="32067936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 userDrawn="1"/>
        </p:nvSpPr>
        <p:spPr>
          <a:xfrm>
            <a:off x="0" y="0"/>
            <a:ext cx="12192000" cy="4572001"/>
          </a:xfrm>
          <a:prstGeom prst="rect">
            <a:avLst/>
          </a:prstGeom>
          <a:pattFill prst="lgConfetti">
            <a:fgClr>
              <a:schemeClr val="accent3">
                <a:lumMod val="75000"/>
              </a:schemeClr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 userDrawn="1"/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b="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3396A2-B62F-A847-9181-57DC24E00924}" type="datetimeFigureOut">
              <a:rPr lang="en-US" smtClean="0"/>
              <a:t>4/27/18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70ED0B-BBE9-954C-A9FA-F95FBBAE87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90452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24127" y="2286000"/>
            <a:ext cx="4754880" cy="402336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989320" y="2286000"/>
            <a:ext cx="4754880" cy="402336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3396A2-B62F-A847-9181-57DC24E00924}" type="datetimeFigureOut">
              <a:rPr lang="en-US" smtClean="0"/>
              <a:t>4/27/18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70ED0B-BBE9-954C-A9FA-F95FBBAE87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1036832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2300" b="0" cap="none" baseline="0">
                <a:solidFill>
                  <a:schemeClr val="accent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24128" y="2967788"/>
            <a:ext cx="4754880" cy="334157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990888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lang="en-US" sz="2300" b="0" kern="1200" cap="none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None/>
            </a:pPr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990888" y="2967788"/>
            <a:ext cx="4754880" cy="334157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3396A2-B62F-A847-9181-57DC24E00924}" type="datetimeFigureOut">
              <a:rPr lang="en-US" smtClean="0"/>
              <a:t>4/27/18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70ED0B-BBE9-954C-A9FA-F95FBBAE87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0468913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3396A2-B62F-A847-9181-57DC24E00924}" type="datetimeFigureOut">
              <a:rPr lang="en-US" smtClean="0"/>
              <a:t>4/27/18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70ED0B-BBE9-954C-A9FA-F95FBBAE87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528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3396A2-B62F-A847-9181-57DC24E00924}" type="datetimeFigureOut">
              <a:rPr lang="en-US" smtClean="0"/>
              <a:t>4/27/18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70ED0B-BBE9-954C-A9FA-F95FBBAE87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98982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24128" y="471509"/>
            <a:ext cx="4389120" cy="1737360"/>
          </a:xfrm>
        </p:spPr>
        <p:txBody>
          <a:bodyPr>
            <a:noAutofit/>
          </a:bodyPr>
          <a:lstStyle>
            <a:lvl1pPr>
              <a:lnSpc>
                <a:spcPct val="80000"/>
              </a:lnSpc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15000" y="822960"/>
            <a:ext cx="5678424" cy="518464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128" y="2257506"/>
            <a:ext cx="4389120" cy="3762294"/>
          </a:xfrm>
        </p:spPr>
        <p:txBody>
          <a:bodyPr lIns="91440" rIns="91440">
            <a:normAutofit/>
          </a:bodyPr>
          <a:lstStyle>
            <a:lvl1pPr marL="0" indent="0">
              <a:lnSpc>
                <a:spcPct val="108000"/>
              </a:lnSpc>
              <a:spcBef>
                <a:spcPts val="6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3396A2-B62F-A847-9181-57DC24E00924}" type="datetimeFigureOut">
              <a:rPr lang="en-US" smtClean="0"/>
              <a:t>4/27/18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70ED0B-BBE9-954C-A9FA-F95FBBAE87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6122454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8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-1"/>
            <a:ext cx="12188952" cy="4572000"/>
          </a:xfrm>
          <a:solidFill>
            <a:schemeClr val="accent1">
              <a:lumMod val="60000"/>
              <a:lumOff val="40000"/>
            </a:schemeClr>
          </a:solidFill>
        </p:spPr>
        <p:txBody>
          <a:bodyPr lIns="457200" tIns="365760" rIns="45720" bIns="4572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10600" y="4960138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3396A2-B62F-A847-9181-57DC24E00924}" type="datetimeFigureOut">
              <a:rPr lang="en-US" smtClean="0"/>
              <a:t>4/27/18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70ED0B-BBE9-954C-A9FA-F95FBBAE873C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806472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286000"/>
            <a:ext cx="9720073" cy="4023360"/>
          </a:xfrm>
          <a:prstGeom prst="rect">
            <a:avLst/>
          </a:prstGeom>
        </p:spPr>
        <p:txBody>
          <a:bodyPr vert="horz" lIns="45720" tIns="45720" rIns="4572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24129" y="6470704"/>
            <a:ext cx="2154143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D53396A2-B62F-A847-9181-57DC24E00924}" type="datetimeFigureOut">
              <a:rPr lang="en-US" smtClean="0"/>
              <a:t>4/27/18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842932" y="6470704"/>
            <a:ext cx="5901459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cap="all" baseline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837333" y="6470704"/>
            <a:ext cx="973667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0870ED0B-BBE9-954C-A9FA-F95FBBAE873C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/>
          <p:cNvCxnSpPr/>
          <p:nvPr/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96722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68" r:id="rId1"/>
    <p:sldLayoutId id="2147483769" r:id="rId2"/>
    <p:sldLayoutId id="2147483770" r:id="rId3"/>
    <p:sldLayoutId id="2147483771" r:id="rId4"/>
    <p:sldLayoutId id="2147483772" r:id="rId5"/>
    <p:sldLayoutId id="2147483773" r:id="rId6"/>
    <p:sldLayoutId id="2147483774" r:id="rId7"/>
    <p:sldLayoutId id="2147483775" r:id="rId8"/>
    <p:sldLayoutId id="2147483776" r:id="rId9"/>
    <p:sldLayoutId id="2147483777" r:id="rId10"/>
    <p:sldLayoutId id="2147483778" r:id="rId11"/>
  </p:sldLayoutIdLst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5000" kern="1200" cap="all" spc="100" baseline="0">
          <a:solidFill>
            <a:schemeClr val="tx1">
              <a:lumMod val="95000"/>
              <a:lumOff val="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Tw Cen MT" panose="020B0602020104020603" pitchFamily="34" charset="0"/>
        <a:buChar char=" 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26517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4480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59436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77724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91440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060704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216152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13624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11BA82-E036-AB4B-99A1-ADB904F6FE6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57200" y="4960137"/>
            <a:ext cx="7772400" cy="1463040"/>
          </a:xfrm>
        </p:spPr>
        <p:txBody>
          <a:bodyPr>
            <a:noAutofit/>
          </a:bodyPr>
          <a:lstStyle/>
          <a:p>
            <a:r>
              <a:rPr lang="en-US" sz="4000" b="1" dirty="0"/>
              <a:t>X-Prod: Efficient and Scalable Cartesian Product distribution </a:t>
            </a:r>
            <a:br>
              <a:rPr lang="en-US" sz="4000" dirty="0">
                <a:effectLst/>
              </a:rPr>
            </a:br>
            <a:endParaRPr lang="en-US" sz="40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6B25578-6D76-A94E-838B-15DC5DBAC41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77022" y="5187720"/>
            <a:ext cx="1860550" cy="91229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085D385-3E82-ED46-9555-795DBF83F4E4}"/>
              </a:ext>
            </a:extLst>
          </p:cNvPr>
          <p:cNvSpPr txBox="1"/>
          <p:nvPr/>
        </p:nvSpPr>
        <p:spPr>
          <a:xfrm>
            <a:off x="1786834" y="6238511"/>
            <a:ext cx="51131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pc="300" dirty="0"/>
              <a:t>{</a:t>
            </a:r>
            <a:r>
              <a:rPr lang="en-US" spc="300" dirty="0" err="1"/>
              <a:t>gopalv,zhiyuany,hitesh</a:t>
            </a:r>
            <a:r>
              <a:rPr lang="en-US" spc="300" dirty="0"/>
              <a:t>}@</a:t>
            </a:r>
            <a:r>
              <a:rPr lang="en-US" spc="300" dirty="0" err="1"/>
              <a:t>apache.org</a:t>
            </a:r>
            <a:r>
              <a:rPr lang="en-US" spc="300" dirty="0"/>
              <a:t> </a:t>
            </a:r>
            <a:endParaRPr lang="en-US" spc="300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401297317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DC7CD-E185-9941-B71D-07AA96FEAF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4960137"/>
            <a:ext cx="11385395" cy="1463040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thanks to the </a:t>
            </a:r>
            <a:br>
              <a:rPr lang="en-US" dirty="0"/>
            </a:br>
            <a:r>
              <a:rPr lang="en-US" dirty="0"/>
              <a:t>Apache TEZ &amp; </a:t>
            </a:r>
            <a:r>
              <a:rPr lang="en-US" dirty="0" err="1"/>
              <a:t>ApACHE</a:t>
            </a:r>
            <a:r>
              <a:rPr lang="en-US" dirty="0"/>
              <a:t> HIVE </a:t>
            </a:r>
            <a:r>
              <a:rPr lang="en-US" dirty="0" err="1"/>
              <a:t>communitIES</a:t>
            </a:r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A7EF0D28-1B7C-2042-A92A-F628FAEB0E6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2251" y="4836480"/>
            <a:ext cx="898065" cy="15866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005844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DFA4539B-C865-1A4A-8C44-0D9638C802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BENCHMARKS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B68B653-A952-3346-B7D2-600CDF48CD29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CREATE TEMPORARY TABLE </a:t>
            </a:r>
            <a:br>
              <a:rPr lang="en-US" dirty="0"/>
            </a:br>
            <a:r>
              <a:rPr lang="en-US" dirty="0" err="1"/>
              <a:t>Distance_H_H</a:t>
            </a:r>
            <a:r>
              <a:rPr lang="en-US" dirty="0"/>
              <a:t> as </a:t>
            </a:r>
          </a:p>
          <a:p>
            <a:r>
              <a:rPr lang="en-US" dirty="0"/>
              <a:t>SELECT Postal1, Postal2,  </a:t>
            </a:r>
            <a:br>
              <a:rPr lang="en-US" dirty="0"/>
            </a:br>
            <a:br>
              <a:rPr lang="en-US" dirty="0"/>
            </a:br>
            <a:r>
              <a:rPr lang="en-US" dirty="0"/>
              <a:t>6371 * ( 2 * </a:t>
            </a:r>
            <a:r>
              <a:rPr lang="en-US" dirty="0" err="1"/>
              <a:t>asin</a:t>
            </a:r>
            <a:r>
              <a:rPr lang="en-US" dirty="0"/>
              <a:t>(if(1&lt;sqrt( pow(sin( (latRad2 - latRad1)/2 ),2) + cos(latRad1) * cos(latRad1) * pow(sin((longRad2-longRad1)/2),2)),1, sqrt( pow(sin( (latRad2 - latRad1)/2 ),2) + cos(latRad1) * cos(latRad1) * pow(sin((longRad2-longRad1)/2),2)))) ) as Distance </a:t>
            </a:r>
          </a:p>
          <a:p>
            <a:r>
              <a:rPr lang="en-US" dirty="0"/>
              <a:t>FROM </a:t>
            </a:r>
            <a:r>
              <a:rPr lang="en-US" dirty="0" err="1"/>
              <a:t>v_postal_H_H</a:t>
            </a:r>
            <a:r>
              <a:rPr lang="en-US" dirty="0"/>
              <a:t> </a:t>
            </a:r>
          </a:p>
          <a:p>
            <a:r>
              <a:rPr lang="en-US" dirty="0"/>
              <a:t>WHERE TblID1&lt;TblID2; </a:t>
            </a:r>
          </a:p>
        </p:txBody>
      </p:sp>
      <p:graphicFrame>
        <p:nvGraphicFramePr>
          <p:cNvPr id="10" name="Chart 9">
            <a:extLst>
              <a:ext uri="{FF2B5EF4-FFF2-40B4-BE49-F238E27FC236}">
                <a16:creationId xmlns:a16="http://schemas.microsoft.com/office/drawing/2014/main" id="{42E8C4E0-6247-D94D-95B9-7ADF7566316C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614351340"/>
              </p:ext>
            </p:extLst>
          </p:nvPr>
        </p:nvGraphicFramePr>
        <p:xfrm>
          <a:off x="5751095" y="2084832"/>
          <a:ext cx="5638800" cy="422452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12" name="Content Placeholder 3">
            <a:extLst>
              <a:ext uri="{FF2B5EF4-FFF2-40B4-BE49-F238E27FC236}">
                <a16:creationId xmlns:a16="http://schemas.microsoft.com/office/drawing/2014/main" id="{2C6B2AB6-41C9-D84E-8492-AA446A9F986E}"/>
              </a:ext>
            </a:extLst>
          </p:cNvPr>
          <p:cNvSpPr txBox="1">
            <a:spLocks/>
          </p:cNvSpPr>
          <p:nvPr/>
        </p:nvSpPr>
        <p:spPr>
          <a:xfrm>
            <a:off x="5884164" y="926412"/>
            <a:ext cx="4532971" cy="817223"/>
          </a:xfrm>
          <a:prstGeom prst="rect">
            <a:avLst/>
          </a:prstGeom>
        </p:spPr>
        <p:txBody>
          <a:bodyPr/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Tw Cen MT" panose="020B0602020104020603" pitchFamily="34" charset="0"/>
              <a:buChar char=" 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65176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48056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94360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77240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914400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060704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216152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362456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1 hour to 1 minute</a:t>
            </a:r>
          </a:p>
        </p:txBody>
      </p:sp>
    </p:spTree>
    <p:extLst>
      <p:ext uri="{BB962C8B-B14F-4D97-AF65-F5344CB8AC3E}">
        <p14:creationId xmlns:p14="http://schemas.microsoft.com/office/powerpoint/2010/main" val="328926099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633B98-8EE8-CB4E-B03E-3CCE402889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BB61292-4AA8-564A-B406-B3F9701B18F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Theta Joins – Non-equality, Inequality, Complex joins, Skew Joins</a:t>
            </a:r>
          </a:p>
          <a:p>
            <a:pPr lvl="1"/>
            <a:r>
              <a:rPr lang="en-US" dirty="0"/>
              <a:t>select count(1) from </a:t>
            </a:r>
            <a:r>
              <a:rPr lang="en-US" dirty="0" err="1"/>
              <a:t>txns</a:t>
            </a:r>
            <a:r>
              <a:rPr lang="en-US" dirty="0"/>
              <a:t> t join fraud f on (</a:t>
            </a:r>
            <a:r>
              <a:rPr lang="en-US" dirty="0" err="1"/>
              <a:t>t.buyer</a:t>
            </a:r>
            <a:r>
              <a:rPr lang="en-US" dirty="0"/>
              <a:t> = </a:t>
            </a:r>
            <a:r>
              <a:rPr lang="en-US" dirty="0" err="1"/>
              <a:t>f.user</a:t>
            </a:r>
            <a:r>
              <a:rPr lang="en-US" dirty="0"/>
              <a:t> or </a:t>
            </a:r>
            <a:r>
              <a:rPr lang="en-US" dirty="0" err="1"/>
              <a:t>t.seller</a:t>
            </a:r>
            <a:r>
              <a:rPr lang="en-US" dirty="0"/>
              <a:t> = </a:t>
            </a:r>
            <a:r>
              <a:rPr lang="en-US" dirty="0" err="1"/>
              <a:t>f.user</a:t>
            </a:r>
            <a:r>
              <a:rPr lang="en-US" dirty="0"/>
              <a:t>)</a:t>
            </a:r>
          </a:p>
          <a:p>
            <a:r>
              <a:rPr lang="en-US" dirty="0"/>
              <a:t>Geo-spatial queries </a:t>
            </a:r>
          </a:p>
          <a:p>
            <a:pPr lvl="1"/>
            <a:r>
              <a:rPr lang="en-US" dirty="0"/>
              <a:t>select borough, count(crime) from reports, </a:t>
            </a:r>
            <a:r>
              <a:rPr lang="en-US" dirty="0" err="1"/>
              <a:t>nyc</a:t>
            </a:r>
            <a:r>
              <a:rPr lang="en-US" dirty="0"/>
              <a:t> where </a:t>
            </a:r>
            <a:r>
              <a:rPr lang="en-US" dirty="0" err="1"/>
              <a:t>ST_contains</a:t>
            </a:r>
            <a:r>
              <a:rPr lang="en-US" dirty="0"/>
              <a:t>(region, location) group by borough</a:t>
            </a:r>
          </a:p>
          <a:p>
            <a:r>
              <a:rPr lang="en-US" dirty="0"/>
              <a:t>Similarity queries</a:t>
            </a:r>
          </a:p>
          <a:p>
            <a:pPr lvl="1"/>
            <a:r>
              <a:rPr lang="en-US" dirty="0"/>
              <a:t>select count(distinct </a:t>
            </a:r>
            <a:r>
              <a:rPr lang="en-US" dirty="0" err="1"/>
              <a:t>sample_id</a:t>
            </a:r>
            <a:r>
              <a:rPr lang="en-US" dirty="0"/>
              <a:t>) from samples s, bases b where distance(</a:t>
            </a:r>
            <a:r>
              <a:rPr lang="en-US" dirty="0" err="1"/>
              <a:t>s.bits</a:t>
            </a:r>
            <a:r>
              <a:rPr lang="en-US" dirty="0"/>
              <a:t>, </a:t>
            </a:r>
            <a:r>
              <a:rPr lang="en-US" dirty="0" err="1"/>
              <a:t>b.bits</a:t>
            </a:r>
            <a:r>
              <a:rPr lang="en-US" dirty="0"/>
              <a:t>) &lt;= 5</a:t>
            </a:r>
          </a:p>
          <a:p>
            <a:r>
              <a:rPr lang="en-US" dirty="0"/>
              <a:t>Bi-Temporal Overlaps</a:t>
            </a:r>
          </a:p>
          <a:p>
            <a:pPr lvl="1"/>
            <a:r>
              <a:rPr lang="en-US" dirty="0"/>
              <a:t>select </a:t>
            </a:r>
            <a:r>
              <a:rPr lang="en-US" dirty="0" err="1"/>
              <a:t>r.period</a:t>
            </a:r>
            <a:r>
              <a:rPr lang="en-US" dirty="0"/>
              <a:t>, </a:t>
            </a:r>
            <a:r>
              <a:rPr lang="en-US" dirty="0" err="1"/>
              <a:t>r.value</a:t>
            </a:r>
            <a:r>
              <a:rPr lang="en-US" dirty="0"/>
              <a:t> from  rpm r, temp t where OVERLAPS(</a:t>
            </a:r>
            <a:r>
              <a:rPr lang="en-US" dirty="0" err="1"/>
              <a:t>r.period</a:t>
            </a:r>
            <a:r>
              <a:rPr lang="en-US" dirty="0"/>
              <a:t>, </a:t>
            </a:r>
            <a:r>
              <a:rPr lang="en-US" dirty="0" err="1"/>
              <a:t>t.period</a:t>
            </a:r>
            <a:r>
              <a:rPr lang="en-US" dirty="0"/>
              <a:t>) and </a:t>
            </a:r>
            <a:r>
              <a:rPr lang="en-US" dirty="0" err="1"/>
              <a:t>t.value</a:t>
            </a:r>
            <a:r>
              <a:rPr lang="en-US" dirty="0"/>
              <a:t> &gt; 515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5BFEA59-8602-A84A-BEBA-B0EC27676A49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5286895" y="985838"/>
            <a:ext cx="5457306" cy="427325"/>
          </a:xfrm>
        </p:spPr>
        <p:txBody>
          <a:bodyPr>
            <a:noAutofit/>
          </a:bodyPr>
          <a:lstStyle/>
          <a:p>
            <a:r>
              <a:rPr lang="en-US" sz="2000" dirty="0"/>
              <a:t>Cartesian products show up without being invited</a:t>
            </a:r>
          </a:p>
        </p:txBody>
      </p:sp>
    </p:spTree>
    <p:extLst>
      <p:ext uri="{BB962C8B-B14F-4D97-AF65-F5344CB8AC3E}">
        <p14:creationId xmlns:p14="http://schemas.microsoft.com/office/powerpoint/2010/main" val="185285993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DC7CD-E185-9941-B71D-07AA96FEAF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Shuffle</a:t>
            </a:r>
          </a:p>
        </p:txBody>
      </p:sp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E74A966B-1984-FD4D-B7DA-5FD9A15985F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5988205" y="1914525"/>
            <a:ext cx="4854619" cy="4022725"/>
          </a:xfrm>
        </p:spPr>
      </p:pic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B273834-A064-344A-949D-CC377C4CB419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5988205" y="985839"/>
            <a:ext cx="4532971" cy="364280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Map –shuffle- Reduce</a:t>
            </a:r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56B3FEA1-2F17-534C-8FB8-3108E3197292}"/>
              </a:ext>
            </a:extLst>
          </p:cNvPr>
          <p:cNvSpPr txBox="1">
            <a:spLocks/>
          </p:cNvSpPr>
          <p:nvPr/>
        </p:nvSpPr>
        <p:spPr>
          <a:xfrm>
            <a:off x="1024128" y="2286000"/>
            <a:ext cx="5317295" cy="4023360"/>
          </a:xfrm>
          <a:prstGeom prst="rect">
            <a:avLst/>
          </a:prstGeom>
        </p:spPr>
        <p:txBody>
          <a:bodyPr vert="horz" lIns="45720" tIns="45720" rIns="4572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Tw Cen MT" panose="020B0602020104020603" pitchFamily="34" charset="0"/>
              <a:buChar char=" 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65176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48056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94360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77240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914400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060704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216152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362456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Shuffle operates based on partitions</a:t>
            </a:r>
          </a:p>
          <a:p>
            <a:r>
              <a:rPr lang="en-US" dirty="0"/>
              <a:t>Every mapper writes out N partitions</a:t>
            </a:r>
          </a:p>
          <a:p>
            <a:r>
              <a:rPr lang="en-US" dirty="0"/>
              <a:t>There are N reducers downstream</a:t>
            </a:r>
          </a:p>
          <a:p>
            <a:r>
              <a:rPr lang="en-US" dirty="0"/>
              <a:t>Each of N reducer fetches the </a:t>
            </a:r>
            <a:r>
              <a:rPr lang="en-US" i="1" dirty="0" err="1"/>
              <a:t>i</a:t>
            </a:r>
            <a:r>
              <a:rPr lang="en-US" baseline="30000" dirty="0" err="1"/>
              <a:t>th</a:t>
            </a:r>
            <a:r>
              <a:rPr lang="en-US" baseline="30000" dirty="0"/>
              <a:t> </a:t>
            </a:r>
            <a:r>
              <a:rPr lang="en-US" dirty="0"/>
              <a:t>partition</a:t>
            </a:r>
          </a:p>
          <a:p>
            <a:r>
              <a:rPr lang="en-US" dirty="0"/>
              <a:t>To produce a join</a:t>
            </a:r>
          </a:p>
          <a:p>
            <a:pPr lvl="1"/>
            <a:r>
              <a:rPr lang="en-US" dirty="0"/>
              <a:t>Each table is assigned a tag </a:t>
            </a:r>
          </a:p>
          <a:p>
            <a:pPr lvl="1"/>
            <a:r>
              <a:rPr lang="en-US" dirty="0"/>
              <a:t>Mapper writes out N partitions by partition(key)</a:t>
            </a:r>
          </a:p>
          <a:p>
            <a:pPr lvl="1"/>
            <a:r>
              <a:rPr lang="en-US" dirty="0"/>
              <a:t>Each partition ordered by </a:t>
            </a:r>
            <a:r>
              <a:rPr lang="en-US" dirty="0" err="1"/>
              <a:t>key,tag</a:t>
            </a:r>
            <a:endParaRPr lang="en-US" dirty="0"/>
          </a:p>
          <a:p>
            <a:pPr lvl="1"/>
            <a:r>
              <a:rPr lang="en-US" dirty="0"/>
              <a:t>The Reducer fetches </a:t>
            </a:r>
            <a:r>
              <a:rPr lang="en-US" i="1" dirty="0" err="1"/>
              <a:t>i</a:t>
            </a:r>
            <a:r>
              <a:rPr lang="en-US" baseline="30000" dirty="0" err="1"/>
              <a:t>th</a:t>
            </a:r>
            <a:r>
              <a:rPr lang="en-US" baseline="30000" dirty="0"/>
              <a:t> </a:t>
            </a:r>
            <a:r>
              <a:rPr lang="en-US" dirty="0"/>
              <a:t>partition</a:t>
            </a:r>
          </a:p>
          <a:p>
            <a:pPr lvl="1"/>
            <a:r>
              <a:rPr lang="en-US" dirty="0"/>
              <a:t>Performs a sort-merge &amp; feeds a join </a:t>
            </a:r>
          </a:p>
        </p:txBody>
      </p:sp>
    </p:spTree>
    <p:extLst>
      <p:ext uri="{BB962C8B-B14F-4D97-AF65-F5344CB8AC3E}">
        <p14:creationId xmlns:p14="http://schemas.microsoft.com/office/powerpoint/2010/main" val="321757733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DC7CD-E185-9941-B71D-07AA96FEAF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Synthetic JOIN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B273834-A064-344A-949D-CC377C4CB419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5988205" y="944275"/>
            <a:ext cx="4532971" cy="447408"/>
          </a:xfrm>
        </p:spPr>
        <p:txBody>
          <a:bodyPr/>
          <a:lstStyle/>
          <a:p>
            <a:r>
              <a:rPr lang="en-US" dirty="0"/>
              <a:t>Cross-products don’t have keys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D338FA51-816E-D94D-9420-A3C315F46B9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862397" y="1597238"/>
            <a:ext cx="7597485" cy="4022725"/>
          </a:xfrm>
        </p:spPr>
      </p:pic>
    </p:spTree>
    <p:extLst>
      <p:ext uri="{BB962C8B-B14F-4D97-AF65-F5344CB8AC3E}">
        <p14:creationId xmlns:p14="http://schemas.microsoft.com/office/powerpoint/2010/main" val="325123187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DC7CD-E185-9941-B71D-07AA96FEAF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Synthetic SHUFFLE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B273834-A064-344A-949D-CC377C4CB419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5988205" y="977526"/>
            <a:ext cx="4532971" cy="380906"/>
          </a:xfrm>
        </p:spPr>
        <p:txBody>
          <a:bodyPr>
            <a:normAutofit lnSpcReduction="10000"/>
          </a:bodyPr>
          <a:lstStyle/>
          <a:p>
            <a:r>
              <a:rPr lang="en-US" dirty="0"/>
              <a:t>Tez Edge Plugins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2407EEF4-8F8E-5943-ABA8-246C037ADE6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5813549" y="2219498"/>
            <a:ext cx="4882281" cy="4022725"/>
          </a:xfrm>
        </p:spPr>
      </p:pic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FF62D72A-B711-E24E-9C49-1592E1308215}"/>
              </a:ext>
            </a:extLst>
          </p:cNvPr>
          <p:cNvSpPr txBox="1">
            <a:spLocks/>
          </p:cNvSpPr>
          <p:nvPr/>
        </p:nvSpPr>
        <p:spPr>
          <a:xfrm>
            <a:off x="1024128" y="2286000"/>
            <a:ext cx="5317295" cy="4023360"/>
          </a:xfrm>
          <a:prstGeom prst="rect">
            <a:avLst/>
          </a:prstGeom>
        </p:spPr>
        <p:txBody>
          <a:bodyPr vert="horz" lIns="45720" tIns="45720" rIns="4572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Tw Cen MT" panose="020B0602020104020603" pitchFamily="34" charset="0"/>
              <a:buChar char=" 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65176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48056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94360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77240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914400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060704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216152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362456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Tez changed shuffle into a routing layer</a:t>
            </a:r>
          </a:p>
          <a:p>
            <a:r>
              <a:rPr lang="en-US" dirty="0"/>
              <a:t>Every task sends out N-events</a:t>
            </a:r>
          </a:p>
          <a:p>
            <a:r>
              <a:rPr lang="en-US" dirty="0"/>
              <a:t>Every reducer gets N-events</a:t>
            </a:r>
          </a:p>
          <a:p>
            <a:r>
              <a:rPr lang="en-US" dirty="0"/>
              <a:t>A regular Shuffle runs N reducers</a:t>
            </a:r>
          </a:p>
          <a:p>
            <a:r>
              <a:rPr lang="en-US" dirty="0"/>
              <a:t>A naive X-prod runs N^2 reducers</a:t>
            </a:r>
          </a:p>
          <a:p>
            <a:r>
              <a:rPr lang="en-US" dirty="0"/>
              <a:t>Tez can also merge adjacent partitions</a:t>
            </a:r>
          </a:p>
          <a:p>
            <a:pPr lvl="1"/>
            <a:r>
              <a:rPr lang="en-US" dirty="0"/>
              <a:t>Run fewer tasks</a:t>
            </a:r>
          </a:p>
          <a:p>
            <a:pPr lvl="1"/>
            <a:r>
              <a:rPr lang="en-US" dirty="0"/>
              <a:t>Merge fetches for same task </a:t>
            </a:r>
          </a:p>
          <a:p>
            <a:endParaRPr lang="en-US" dirty="0"/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9847594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DC7CD-E185-9941-B71D-07AA96FEAF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X-PROD 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B273834-A064-344A-949D-CC377C4CB419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5988205" y="935962"/>
            <a:ext cx="4532971" cy="464034"/>
          </a:xfrm>
        </p:spPr>
        <p:txBody>
          <a:bodyPr/>
          <a:lstStyle/>
          <a:p>
            <a:r>
              <a:rPr lang="en-US" dirty="0"/>
              <a:t>Swapping partition &lt;-&gt; task-id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BADB4E32-5978-E540-8B06-97C5C4F7CE5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4966481" y="1583474"/>
            <a:ext cx="6679692" cy="4592884"/>
          </a:xfrm>
        </p:spPr>
      </p:pic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F0385FC4-7FD2-3945-B092-0B39E3D8AE51}"/>
              </a:ext>
            </a:extLst>
          </p:cNvPr>
          <p:cNvSpPr txBox="1">
            <a:spLocks/>
          </p:cNvSpPr>
          <p:nvPr/>
        </p:nvSpPr>
        <p:spPr>
          <a:xfrm>
            <a:off x="1024128" y="2286000"/>
            <a:ext cx="5317295" cy="4023360"/>
          </a:xfrm>
          <a:prstGeom prst="rect">
            <a:avLst/>
          </a:prstGeom>
        </p:spPr>
        <p:txBody>
          <a:bodyPr vert="horz" lIns="45720" tIns="45720" rIns="4572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Tw Cen MT" panose="020B0602020104020603" pitchFamily="34" charset="0"/>
              <a:buChar char=" 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65176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48056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94360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77240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914400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060704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216152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362456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Join has (J + K) tasks</a:t>
            </a:r>
          </a:p>
          <a:p>
            <a:r>
              <a:rPr lang="en-US" dirty="0"/>
              <a:t>Every task sends out 1 event</a:t>
            </a:r>
          </a:p>
          <a:p>
            <a:r>
              <a:rPr lang="en-US" dirty="0"/>
              <a:t>Every reducer gets 2 events</a:t>
            </a:r>
          </a:p>
          <a:p>
            <a:r>
              <a:rPr lang="en-US" dirty="0"/>
              <a:t>Tez runs J * K reducers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4318463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DC7CD-E185-9941-B71D-07AA96FEAF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Input Skew X-PROD 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B273834-A064-344A-949D-CC377C4CB419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/>
              <a:t>Bring back partitions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F0385FC4-7FD2-3945-B092-0B39E3D8AE51}"/>
              </a:ext>
            </a:extLst>
          </p:cNvPr>
          <p:cNvSpPr txBox="1">
            <a:spLocks/>
          </p:cNvSpPr>
          <p:nvPr/>
        </p:nvSpPr>
        <p:spPr>
          <a:xfrm>
            <a:off x="1024128" y="2286000"/>
            <a:ext cx="5317295" cy="4023360"/>
          </a:xfrm>
          <a:prstGeom prst="rect">
            <a:avLst/>
          </a:prstGeom>
        </p:spPr>
        <p:txBody>
          <a:bodyPr vert="horz" lIns="45720" tIns="45720" rIns="4572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Tw Cen MT" panose="020B0602020104020603" pitchFamily="34" charset="0"/>
              <a:buChar char=" 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65176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48056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94360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77240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914400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060704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216152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362456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Join has (J + K) tasks</a:t>
            </a:r>
          </a:p>
          <a:p>
            <a:r>
              <a:rPr lang="en-US" dirty="0"/>
              <a:t>Every task sends out P events</a:t>
            </a:r>
          </a:p>
          <a:p>
            <a:r>
              <a:rPr lang="en-US" dirty="0"/>
              <a:t>Every reducer gets 2 composite events</a:t>
            </a:r>
          </a:p>
          <a:p>
            <a:r>
              <a:rPr lang="en-US" dirty="0"/>
              <a:t>Event Group P * J =&gt; N chunk events</a:t>
            </a:r>
          </a:p>
          <a:p>
            <a:r>
              <a:rPr lang="en-US" dirty="0"/>
              <a:t>Event Group P * K =&gt; M chunk events</a:t>
            </a:r>
          </a:p>
          <a:p>
            <a:r>
              <a:rPr lang="en-US" dirty="0"/>
              <a:t>cross((P_J),(P_K)) =&gt; N * M tuples</a:t>
            </a:r>
          </a:p>
          <a:p>
            <a:r>
              <a:rPr lang="en-US"/>
              <a:t>Schedule N * M </a:t>
            </a:r>
            <a:r>
              <a:rPr lang="en-US" dirty="0"/>
              <a:t>reducers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2BCD1FD0-8F1C-8745-89BD-246F0F1EAC5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4971011" y="1766086"/>
            <a:ext cx="6832929" cy="4344327"/>
          </a:xfrm>
        </p:spPr>
      </p:pic>
    </p:spTree>
    <p:extLst>
      <p:ext uri="{BB962C8B-B14F-4D97-AF65-F5344CB8AC3E}">
        <p14:creationId xmlns:p14="http://schemas.microsoft.com/office/powerpoint/2010/main" val="44361655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DC7CD-E185-9941-B71D-07AA96FEAF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Fair GROUPING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B273834-A064-344A-949D-CC377C4CB419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5988205" y="969213"/>
            <a:ext cx="4532971" cy="397532"/>
          </a:xfrm>
        </p:spPr>
        <p:txBody>
          <a:bodyPr/>
          <a:lstStyle/>
          <a:p>
            <a:r>
              <a:rPr lang="en-US" dirty="0"/>
              <a:t>Merge partitions if we can 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F0385FC4-7FD2-3945-B092-0B39E3D8AE51}"/>
              </a:ext>
            </a:extLst>
          </p:cNvPr>
          <p:cNvSpPr txBox="1">
            <a:spLocks/>
          </p:cNvSpPr>
          <p:nvPr/>
        </p:nvSpPr>
        <p:spPr>
          <a:xfrm>
            <a:off x="1024128" y="2286000"/>
            <a:ext cx="5317295" cy="4023360"/>
          </a:xfrm>
          <a:prstGeom prst="rect">
            <a:avLst/>
          </a:prstGeom>
        </p:spPr>
        <p:txBody>
          <a:bodyPr vert="horz" lIns="45720" tIns="45720" rIns="4572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Tw Cen MT" panose="020B0602020104020603" pitchFamily="34" charset="0"/>
              <a:buChar char=" 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65176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48056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94360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77240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914400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060704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216152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362456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Grouping heuristic with size goals</a:t>
            </a:r>
          </a:p>
          <a:p>
            <a:r>
              <a:rPr lang="en-US" dirty="0"/>
              <a:t>Task output size has a counter</a:t>
            </a:r>
          </a:p>
          <a:p>
            <a:r>
              <a:rPr lang="en-US" dirty="0"/>
              <a:t>Chunking is done per-task input</a:t>
            </a:r>
          </a:p>
          <a:p>
            <a:pPr lvl="1"/>
            <a:r>
              <a:rPr lang="en-US" dirty="0"/>
              <a:t>Each chunk only fetches from one node</a:t>
            </a:r>
          </a:p>
          <a:p>
            <a:pPr lvl="1"/>
            <a:r>
              <a:rPr lang="en-US" dirty="0"/>
              <a:t>Each chunk spans continuous partitions</a:t>
            </a:r>
          </a:p>
          <a:p>
            <a:pPr lvl="1"/>
            <a:r>
              <a:rPr lang="en-US" dirty="0"/>
              <a:t>Minimum size of a chunk is 1 partition</a:t>
            </a:r>
          </a:p>
          <a:p>
            <a:r>
              <a:rPr lang="en-US" dirty="0"/>
              <a:t>Grouping tries to merge chunks </a:t>
            </a:r>
          </a:p>
          <a:p>
            <a:pPr lvl="1"/>
            <a:r>
              <a:rPr lang="en-US" dirty="0"/>
              <a:t>Merge by host to reduce network hops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0E5FCDF2-1726-1140-97A4-078D4953AD7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6536845" y="2286000"/>
            <a:ext cx="4852692" cy="4022725"/>
          </a:xfrm>
        </p:spPr>
      </p:pic>
    </p:spTree>
    <p:extLst>
      <p:ext uri="{BB962C8B-B14F-4D97-AF65-F5344CB8AC3E}">
        <p14:creationId xmlns:p14="http://schemas.microsoft.com/office/powerpoint/2010/main" val="236849522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DC7CD-E185-9941-B71D-07AA96FEAF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LOCALITY SCHEDULING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B273834-A064-344A-949D-CC377C4CB419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5988205" y="977526"/>
            <a:ext cx="4532971" cy="380906"/>
          </a:xfrm>
        </p:spPr>
        <p:txBody>
          <a:bodyPr>
            <a:normAutofit lnSpcReduction="10000"/>
          </a:bodyPr>
          <a:lstStyle/>
          <a:p>
            <a:r>
              <a:rPr lang="en-US" dirty="0"/>
              <a:t>Reducers with locality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F0385FC4-7FD2-3945-B092-0B39E3D8AE51}"/>
              </a:ext>
            </a:extLst>
          </p:cNvPr>
          <p:cNvSpPr txBox="1">
            <a:spLocks/>
          </p:cNvSpPr>
          <p:nvPr/>
        </p:nvSpPr>
        <p:spPr>
          <a:xfrm>
            <a:off x="1024128" y="2286000"/>
            <a:ext cx="5317295" cy="4023360"/>
          </a:xfrm>
          <a:prstGeom prst="rect">
            <a:avLst/>
          </a:prstGeom>
        </p:spPr>
        <p:txBody>
          <a:bodyPr vert="horz" lIns="45720" tIns="45720" rIns="4572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Tw Cen MT" panose="020B0602020104020603" pitchFamily="34" charset="0"/>
              <a:buChar char=" 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65176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48056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94360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77240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914400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060704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216152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362456" indent="-13716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Wingdings 3" pitchFamily="18" charset="2"/>
              <a:buChar char="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Grouping by host merges only one side</a:t>
            </a:r>
          </a:p>
          <a:p>
            <a:r>
              <a:rPr lang="en-US" dirty="0"/>
              <a:t>Composite events produced have locality</a:t>
            </a:r>
          </a:p>
          <a:p>
            <a:pPr lvl="1"/>
            <a:r>
              <a:rPr lang="en-US" dirty="0"/>
              <a:t>Both events in the tuple have locality </a:t>
            </a:r>
          </a:p>
          <a:p>
            <a:r>
              <a:rPr lang="en-US" dirty="0"/>
              <a:t>Scheduling can pick heavy-side locality</a:t>
            </a:r>
          </a:p>
          <a:p>
            <a:pPr lvl="1"/>
            <a:r>
              <a:rPr lang="en-US" dirty="0"/>
              <a:t>Both host and rack locality</a:t>
            </a:r>
          </a:p>
          <a:p>
            <a:r>
              <a:rPr lang="en-US" dirty="0"/>
              <a:t>Tez Shuffle has a local short-circuit path</a:t>
            </a:r>
          </a:p>
          <a:p>
            <a:pPr lvl="1"/>
            <a:r>
              <a:rPr lang="en-US" dirty="0"/>
              <a:t>File permissions within the same DAG</a:t>
            </a:r>
          </a:p>
          <a:p>
            <a:pPr marL="128016" lvl="1" indent="0">
              <a:buNone/>
            </a:pPr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0E5FCDF2-1726-1140-97A4-078D4953AD7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6536845" y="2286000"/>
            <a:ext cx="4852692" cy="4022725"/>
          </a:xfrm>
        </p:spPr>
      </p:pic>
    </p:spTree>
    <p:extLst>
      <p:ext uri="{BB962C8B-B14F-4D97-AF65-F5344CB8AC3E}">
        <p14:creationId xmlns:p14="http://schemas.microsoft.com/office/powerpoint/2010/main" val="2224670136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ntegral">
  <a:themeElements>
    <a:clrScheme name="Integral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B9F25"/>
      </a:hlink>
      <a:folHlink>
        <a:srgbClr val="B26B02"/>
      </a:folHlink>
    </a:clrScheme>
    <a:fontScheme name="Integral">
      <a:majorFont>
        <a:latin typeface="Tw Cen MT Condensed" panose="020B06060201040202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Integral">
      <a:fillStyleLst>
        <a:solidFill>
          <a:schemeClr val="phClr"/>
        </a:solidFill>
        <a:gradFill rotWithShape="1">
          <a:gsLst>
            <a:gs pos="0">
              <a:schemeClr val="phClr">
                <a:tint val="83000"/>
                <a:satMod val="100000"/>
                <a:lumMod val="100000"/>
              </a:schemeClr>
            </a:gs>
            <a:gs pos="100000">
              <a:schemeClr val="phClr">
                <a:tint val="61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tint val="100000"/>
                <a:shade val="85000"/>
                <a:satMod val="100000"/>
                <a:lumMod val="100000"/>
              </a:schemeClr>
            </a:gs>
            <a:gs pos="100000">
              <a:schemeClr val="phClr">
                <a:tint val="90000"/>
                <a:shade val="100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2700" dir="5400000" algn="ctr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76200" dist="25400" dir="5400000" algn="ct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flat" dir="t">
              <a:rot lat="0" lon="0" rev="3600000"/>
            </a:lightRig>
          </a:scene3d>
          <a:sp3d contourW="12700" prstMaterial="flat">
            <a:bevelT w="38100" h="44450" prst="angle"/>
            <a:contourClr>
              <a:schemeClr val="phClr">
                <a:shade val="35000"/>
                <a:satMod val="16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85000"/>
            <a:satMod val="125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95000"/>
                <a:shade val="74000"/>
                <a:satMod val="230000"/>
              </a:schemeClr>
              <a:schemeClr val="phClr">
                <a:tint val="92000"/>
                <a:shade val="69000"/>
                <a:satMod val="250000"/>
              </a:schemeClr>
            </a:duotone>
          </a:blip>
          <a:tile tx="0" ty="0" sx="40000" sy="4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ntegral" id="{3577F8C9-A904-41D8-97D2-FD898F53F20E}" vid="{682D6EBE-8D36-4FF2-9DB3-F3D8D7B6715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{5D64AC7C-6959-1F41-88AB-5B58D566BCA6}tf10001061</Template>
  <TotalTime>266</TotalTime>
  <Words>525</Words>
  <Application>Microsoft Macintosh PowerPoint</Application>
  <PresentationFormat>Widescreen</PresentationFormat>
  <Paragraphs>101</Paragraphs>
  <Slides>11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Calibri</vt:lpstr>
      <vt:lpstr>Tw Cen MT</vt:lpstr>
      <vt:lpstr>Tw Cen MT Condensed</vt:lpstr>
      <vt:lpstr>Wingdings 3</vt:lpstr>
      <vt:lpstr>Integral</vt:lpstr>
      <vt:lpstr>X-Prod: Efficient and Scalable Cartesian Product distribution  </vt:lpstr>
      <vt:lpstr>Why?</vt:lpstr>
      <vt:lpstr>Shuffle</vt:lpstr>
      <vt:lpstr>Synthetic JOIN</vt:lpstr>
      <vt:lpstr>Synthetic SHUFFLE</vt:lpstr>
      <vt:lpstr>X-PROD </vt:lpstr>
      <vt:lpstr>Input Skew X-PROD </vt:lpstr>
      <vt:lpstr>Fair GROUPING</vt:lpstr>
      <vt:lpstr>LOCALITY SCHEDULING</vt:lpstr>
      <vt:lpstr>thanks to the  Apache TEZ &amp; ApACHE HIVE communitIES</vt:lpstr>
      <vt:lpstr>BENCHMARKS</vt:lpstr>
    </vt:vector>
  </TitlesOfParts>
  <Company/>
  <LinksUpToDate>false</LinksUpToDate>
  <SharedDoc>false</SharedDoc>
  <HyperlinksChanged>false</HyperlinksChanged>
  <AppVersion>16.0012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X-Prod: Efficient and Scalable Cartesian Product distribution  </dc:title>
  <dc:creator>Gopal Vijayaraghavan</dc:creator>
  <cp:lastModifiedBy>Gopal Vijayaraghavan</cp:lastModifiedBy>
  <cp:revision>218</cp:revision>
  <cp:lastPrinted>2018-04-28T05:05:33Z</cp:lastPrinted>
  <dcterms:created xsi:type="dcterms:W3CDTF">2018-04-28T00:39:08Z</dcterms:created>
  <dcterms:modified xsi:type="dcterms:W3CDTF">2018-04-28T05:05:50Z</dcterms:modified>
</cp:coreProperties>
</file>

<file path=docProps/thumbnail.jpeg>
</file>